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63" r:id="rId16"/>
    <p:sldId id="270" r:id="rId17"/>
    <p:sldId id="264" r:id="rId18"/>
    <p:sldId id="265" r:id="rId19"/>
    <p:sldId id="271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unnel Display" panose="020B0604020202020204" charset="0"/>
      <p:regular r:id="rId26"/>
    </p:embeddedFont>
    <p:embeddedFont>
      <p:font typeface="Funnel Sans" panose="020B0604020202020204" charset="0"/>
      <p:regular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282FA-CB79-429C-9E6A-07BD3879A28E}" v="60" dt="2025-10-10T08:59:3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EA4-852C-B932-962B-832E4CEE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B0263-8A3F-C390-5BE6-25A4F385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97F0-687A-7DBA-2F0F-44570E63D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7AEA2-2965-2A7E-7E99-8195BF7F4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EAE5-1DAC-7C0E-92F5-FD89F60A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F6E35-0329-18F1-F2D0-E73417D24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0083E-9667-3E30-EDB7-4E1FFEF41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82BD-ED67-DCB5-7E6A-5B0F61F7C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091DE-8059-A874-FA84-768FCE9F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85AF-3EC5-BBB9-5527-ADDDB5BB5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170F-14E4-DD6A-4D5B-A2CE86C6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574E-1DFA-19A5-A35F-7780C4A89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37E3-9C8F-882F-2AC6-8A1D3EA8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40BA3-BBEA-DE49-A333-99CF41874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8FD89-AE25-A9D4-135F-29404D18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9990-08F3-4FAB-1A49-6DCBAED2A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83CB-F0E2-52CB-6E66-77ECCC20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9FAD5-453C-A0EC-9679-632FFE31A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7CA6-B8E1-A705-429A-7D406F271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D05DE-7E31-E6F9-6CC1-F75B6FF4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9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D901-8148-F311-9B44-3D7872EB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B6F87-5CF5-E36E-5044-55B3027FF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13A7A-8DE6-FE98-167C-25BCCD439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2F2D-9788-A2CC-AA32-5E3BDFCF8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9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65BA615F-D16A-77A8-7A6F-0EC606DC9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B381D58F-0F85-35EE-B1CB-8FC395B08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BDE43CE-0261-11F4-357F-2D8A1766C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4371489-7488-B2FD-31A2-DF2D496C0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8FEE68-D5F6-576B-F53F-E3317C51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1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7DE2610-08F3-52D3-ACFE-D1415F5A4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71BED72-B041-DA72-3CB1-592D175E6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F6A6ED8-A8BA-B7C4-77AB-9F3879831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B24E651-F69A-D1EF-C825-9B3B6FB8C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F8C5966D-7C00-1857-3A77-73FC06A7D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04A8819-ED51-C8F5-9415-3361B9651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88A9FE87-AC72-ACBB-DC10-0CDFBA52B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18A33-3DA0-FEC9-52BA-9DD28DC7E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1700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863DF-027B-466B-B68C-B3E6FE391B3C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50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Gossip-Based Service Discovery e Failure Detection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5901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Leonardo Polidori (0357314)</a:t>
            </a:r>
            <a:endParaRPr lang="en-US" sz="185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848532-B767-FB5D-A2D8-CDA831E25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E916-AFC2-3894-7BA0-78CD2504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85E747-B3E5-E89E-EF1F-7BF532BED05F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Failure Detection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163F541-D007-5B40-1ABF-BF2E95D22362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Rilevazione 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69781-5C35-E364-D49A-61B8165C83CD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aggiornano LastSeen per ogni peer. Se l’intervallo senza HB supera SUSPECT_TIMEOUT il peer entra in SUSPECT. Faccio un quickProbe (repairReq) per evitare falsi positivi 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A4A5FFC-1C54-A286-C3C3-1778815E321A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Promozione a Dead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81E4ABC-B947-30B3-E109-6D4C7BF75956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 Suspect di passa a Dead quando ho un quorum (majority vote) sulla maggioranza dei nodi vivi. Su Dead rimuovo il peer dalle liste e salvo una tombstone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F6C9F37-83A4-8605-F0FA-B8B0133910CB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Propagazione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063C149-AD5C-78B6-6EDD-BA92AEA237A3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 transizioni si diffondono con rumor mongering (B,F,TTL). Dopo Dead/Leave salviamo una tombstone e accettiamo revival solo se l’HB ha metadati strettamente più nuovi</a:t>
            </a:r>
            <a:endParaRPr lang="en-US" sz="1850" dirty="0"/>
          </a:p>
        </p:txBody>
      </p:sp>
      <p:pic>
        <p:nvPicPr>
          <p:cNvPr id="15" name="Elemento grafico 14" descr="Lente di ingrandimento contorno">
            <a:extLst>
              <a:ext uri="{FF2B5EF4-FFF2-40B4-BE49-F238E27FC236}">
                <a16:creationId xmlns:a16="http://schemas.microsoft.com/office/drawing/2014/main" id="{731294F0-5D99-B561-EA9A-838B0D3D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800" y="2888694"/>
            <a:ext cx="914400" cy="914400"/>
          </a:xfrm>
          <a:prstGeom prst="rect">
            <a:avLst/>
          </a:prstGeom>
        </p:spPr>
      </p:pic>
      <p:pic>
        <p:nvPicPr>
          <p:cNvPr id="17" name="Elemento grafico 16" descr="Lapide contorno">
            <a:extLst>
              <a:ext uri="{FF2B5EF4-FFF2-40B4-BE49-F238E27FC236}">
                <a16:creationId xmlns:a16="http://schemas.microsoft.com/office/drawing/2014/main" id="{92638BE5-4A4B-CEEB-434D-E25185B9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8400" y="2837345"/>
            <a:ext cx="914400" cy="914400"/>
          </a:xfrm>
          <a:prstGeom prst="rect">
            <a:avLst/>
          </a:prstGeom>
        </p:spPr>
      </p:pic>
      <p:pic>
        <p:nvPicPr>
          <p:cNvPr id="19" name="Elemento grafico 18" descr="Brindisi contorno">
            <a:extLst>
              <a:ext uri="{FF2B5EF4-FFF2-40B4-BE49-F238E27FC236}">
                <a16:creationId xmlns:a16="http://schemas.microsoft.com/office/drawing/2014/main" id="{3DED48CC-EA32-AD50-6D3C-A41D6ABF0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88869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59F24-937A-FF6A-06D7-A2ED93BE6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4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4657-0364-71D6-2576-DBBD2B25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6BB803-95C9-41B5-E09F-F5F89A3CD787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Setup sperimentale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E58635-DC34-E96D-7618-6256FEA21CB0}"/>
              </a:ext>
            </a:extLst>
          </p:cNvPr>
          <p:cNvSpPr/>
          <p:nvPr/>
        </p:nvSpPr>
        <p:spPr>
          <a:xfrm>
            <a:off x="837724" y="209157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sperimentale, focalizzata su scalabilità, resilienza 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59C9A25-8251-094B-B3DD-2AA28539031E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Topologia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E170E4-18B9-ABF9-AD57-BD2A9E379B9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/>
              <a:t>Registry seed-only, 5 nodi (node1,…,node5) con servizi dummy. Client effimero per lookup di servizio. UDP per gossip TCP per registry e utilizzo servizi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44F9175-3CD0-9247-AF05-2CD7B03AF92E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base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D510792-E50B-12AF-DD30-A0A234FC8227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Rumor: B=3, F=2, TTL=3.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light = 3s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full =  9s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Suspect/Dead = 30s/36s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Lookup ttl= 3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Negative cache = 20s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Repair periodico = false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4C97C8-0274-D994-D88F-77A94A2C1F3B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Metodologia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CE27327-8E3C-E712-B7FA-228A9776AE1E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Boostrap: contatto registry, ottengo un peer e avvio HB e FaultDetection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Gossip: HB(light e full) periodici e immediato se aggiunto nuovo servizio o repair req.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Lookup: client emettere rumor e attende. Nodo risponde se conosce provider vivo altrimenti forwarda a B (ttl--)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Failure: Aggiorno lastSeen, Suspect su timeout, dead con quorum.</a:t>
            </a:r>
          </a:p>
          <a:p>
            <a:pPr algn="l"/>
            <a:endParaRPr lang="en-US" sz="1850" dirty="0"/>
          </a:p>
        </p:txBody>
      </p:sp>
      <p:pic>
        <p:nvPicPr>
          <p:cNvPr id="15" name="Elemento grafico 14" descr="Strada con due vie con un sentiero contorno">
            <a:extLst>
              <a:ext uri="{FF2B5EF4-FFF2-40B4-BE49-F238E27FC236}">
                <a16:creationId xmlns:a16="http://schemas.microsoft.com/office/drawing/2014/main" id="{5C2FEF06-D522-07E1-34F2-5E8BAE40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183" y="3124577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54A2E5-E6E4-CF70-2C71-4D34E2305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11</a:t>
            </a:fld>
            <a:endParaRPr lang="it-IT"/>
          </a:p>
        </p:txBody>
      </p:sp>
      <p:pic>
        <p:nvPicPr>
          <p:cNvPr id="16" name="Elemento grafico 15" descr="Appunti selezionati contorno">
            <a:extLst>
              <a:ext uri="{FF2B5EF4-FFF2-40B4-BE49-F238E27FC236}">
                <a16:creationId xmlns:a16="http://schemas.microsoft.com/office/drawing/2014/main" id="{9FCD42FC-C441-145B-D5BF-DD27F769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000" y="3196233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otenza contorno">
            <a:extLst>
              <a:ext uri="{FF2B5EF4-FFF2-40B4-BE49-F238E27FC236}">
                <a16:creationId xmlns:a16="http://schemas.microsoft.com/office/drawing/2014/main" id="{52CC66C7-47E6-2B60-548F-CC5CB645F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6052" y="3246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E1 – Baseline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LearnFromHB=on, Repair=off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Lookup: risposta direct to origin, latenza bassa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Coerenza: HB full on change, hints via HB light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Robustezza: neg-cache a tempo limista tempeste messaggi</a:t>
            </a:r>
          </a:p>
        </p:txBody>
      </p:sp>
      <p:sp>
        <p:nvSpPr>
          <p:cNvPr id="8" name="Text 4"/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E2 – HB-learn OFF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LearnFromHB=off, Repair =irrilevante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E3 - Crash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kill  --signal SIGKILL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Suspect entro Suspect_timeout con quick probe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Dead a quorum dinamico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Propagazione Dead (B,F,TTL).</a:t>
            </a:r>
            <a:endParaRPr lang="en-US" sz="1850" dirty="0"/>
          </a:p>
        </p:txBody>
      </p:sp>
      <p:pic>
        <p:nvPicPr>
          <p:cNvPr id="15" name="Elemento grafico 14" descr="Ricerca cartelle contorno">
            <a:extLst>
              <a:ext uri="{FF2B5EF4-FFF2-40B4-BE49-F238E27FC236}">
                <a16:creationId xmlns:a16="http://schemas.microsoft.com/office/drawing/2014/main" id="{D1D47291-12F6-7FB7-E7F3-C0C2608D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194" y="3145135"/>
            <a:ext cx="998954" cy="998954"/>
          </a:xfrm>
          <a:prstGeom prst="rect">
            <a:avLst/>
          </a:prstGeom>
        </p:spPr>
      </p:pic>
      <p:pic>
        <p:nvPicPr>
          <p:cNvPr id="17" name="Elemento grafico 16" descr="Sveglia che suona contorno">
            <a:extLst>
              <a:ext uri="{FF2B5EF4-FFF2-40B4-BE49-F238E27FC236}">
                <a16:creationId xmlns:a16="http://schemas.microsoft.com/office/drawing/2014/main" id="{7863DDED-256E-1EED-A617-76C791AA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6250" y="3143240"/>
            <a:ext cx="998954" cy="998954"/>
          </a:xfrm>
          <a:prstGeom prst="rect">
            <a:avLst/>
          </a:prstGeom>
        </p:spPr>
      </p:pic>
      <p:pic>
        <p:nvPicPr>
          <p:cNvPr id="19" name="Elemento grafico 18" descr="Emisfero sinistro del cervello contorno">
            <a:extLst>
              <a:ext uri="{FF2B5EF4-FFF2-40B4-BE49-F238E27FC236}">
                <a16:creationId xmlns:a16="http://schemas.microsoft.com/office/drawing/2014/main" id="{EA95D3F5-5C4F-3D1D-88D5-E226EEF4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499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F84BF1D9-BBD2-2DB1-6AF1-C3F41CE00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12</a:t>
            </a:fld>
            <a:endParaRPr lang="it-I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157E-5019-F219-9141-4AA44426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815B4B-1C51-C0D8-223B-74273D06192A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06E72B6-C83D-CCCD-CF36-C8D89893C77A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E4 – Leave volontario  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A718FA-CA05-3301-F3AF-F4889BEF148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compose stop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Transizione immediata a Dead+tombstone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Rumor Leave(B,F,TTL)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Quorum non richiesto (evento esplicito)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2008E47-19E1-3301-6305-C1428B110ED1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E5 – Rientro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B4DFEF1-FA6F-58AB-D7AA-2574E18F70A8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compose start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B1813DF-DF85-5B80-6AE0-36A235250F2D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E6 - Join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74B71E8-788E-F90B-FFEE-8A6767518213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Via registry o via nodo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Seed unico e avvio HB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in pochi cicli HB, nessuno SPOF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 resta epidemico.</a:t>
            </a:r>
            <a:endParaRPr lang="en-US" sz="1850" dirty="0"/>
          </a:p>
        </p:txBody>
      </p:sp>
      <p:pic>
        <p:nvPicPr>
          <p:cNvPr id="15" name="Elemento grafico 14" descr="Gesto ondulato contorno">
            <a:extLst>
              <a:ext uri="{FF2B5EF4-FFF2-40B4-BE49-F238E27FC236}">
                <a16:creationId xmlns:a16="http://schemas.microsoft.com/office/drawing/2014/main" id="{8B56E27B-E55F-375A-7BE5-70D069A6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748" y="3126819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dietro con riempimento a tinta unita">
            <a:extLst>
              <a:ext uri="{FF2B5EF4-FFF2-40B4-BE49-F238E27FC236}">
                <a16:creationId xmlns:a16="http://schemas.microsoft.com/office/drawing/2014/main" id="{B28F5ABA-B452-01C6-BEB5-415D0A61A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3625" y="3171111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orta aperta contorno">
            <a:extLst>
              <a:ext uri="{FF2B5EF4-FFF2-40B4-BE49-F238E27FC236}">
                <a16:creationId xmlns:a16="http://schemas.microsoft.com/office/drawing/2014/main" id="{204E5F0E-9D01-7331-0609-242515146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1327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563FAC2B-B4D3-2F4A-B32D-34DD36B07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47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3820"/>
            <a:ext cx="10826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Discussione Critica: Trade-off Progettuali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65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Ogni scelta di design comporta compromessi che richiedono un tuning accurato.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37724" y="2988469"/>
            <a:ext cx="1162169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4503896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1/3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Negative Cache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Contiene tempeste su miss, ma rischio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starvation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il TTL è alto.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5255776" y="2988469"/>
            <a:ext cx="2324457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8921948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2/3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Rumor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55776" y="4082296"/>
            <a:ext cx="4118848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rapida con costo per nodo quasi costante. Se TTL/B sono bassi la copertura cala, se alti cresce il traffico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3340001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3/3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673828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3828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Garantisce convergenza, ma introduce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overhead periodico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(mitigato da un intervallo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T_repair &gt;&gt; T_HB(full)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96697" y="6160413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sintesi bisogna accettare alcuni trade off come tunare I parametri di rumor per bilanciare velocità e overhead. Anti entropy per bilanciare convergenza e ovehead.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891213"/>
            <a:ext cx="30480" cy="1304449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389E35B8-F4C1-9539-F2F9-AB84B4AF9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3667"/>
            <a:ext cx="56295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Conclusioni e Lavori Futuri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0985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sistema decentralizzato, resiliente e bilanciato per service discovery e failure detection.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2446734"/>
            <a:ext cx="287179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9944" y="2446853"/>
            <a:ext cx="375046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Difesa da Attacchi (Sicurezza)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9944" y="2976205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Difesa contro Dos/DDoS, spoofing, MITM e replay attack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Challenge-Response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amplificazione UDP)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Versioni Monotone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Replay/Downgrade).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4277678"/>
            <a:ext cx="287179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9944" y="427779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Auto-Tuning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459944" y="4807148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Sviluppo di un meccanismo di auto-tuning di gossip e FD guidato da misure online di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RTT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perdita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 pacchetti per adattare dinamicamente i timeout e i fanout.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6108621"/>
            <a:ext cx="287179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9944" y="6108740"/>
            <a:ext cx="3077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e Robustezza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59944" y="6638092"/>
            <a:ext cx="629269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Esecuzione di stress test con un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elevato numero di nodi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(N) per valutare i limiti di scalabilità del design in scenari reali e complessi.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457" y="2446853"/>
            <a:ext cx="4458176" cy="4458176"/>
          </a:xfrm>
          <a:prstGeom prst="rect">
            <a:avLst/>
          </a:prstGeom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145BE566-2184-D7BB-1841-72440683A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50FB-0925-56C8-8303-E20A5326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4C3DA8-80DA-3571-BA05-1F8FF2212D9B}"/>
              </a:ext>
            </a:extLst>
          </p:cNvPr>
          <p:cNvSpPr/>
          <p:nvPr/>
        </p:nvSpPr>
        <p:spPr>
          <a:xfrm>
            <a:off x="2052162" y="3635455"/>
            <a:ext cx="10120788" cy="382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8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Grazie per l’attenzione</a:t>
            </a:r>
            <a:endParaRPr lang="en-US" sz="8000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2A398FF-12DF-A75A-6828-D62E4DC91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2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3931801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Indice</a:t>
            </a:r>
            <a:endParaRPr lang="en-US" sz="3050" dirty="0"/>
          </a:p>
        </p:txBody>
      </p:sp>
      <p:sp>
        <p:nvSpPr>
          <p:cNvPr id="4" name="Shape 2"/>
          <p:cNvSpPr/>
          <p:nvPr/>
        </p:nvSpPr>
        <p:spPr>
          <a:xfrm>
            <a:off x="835462" y="1894642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044297" y="2239208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670804" y="2061686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670804" y="2407563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Confronto tra varie architetture e obiettivi di progetto.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35462" y="306419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44297" y="3408759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670804" y="3231237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 Teorici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670804" y="3577114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Gossip, Rumor Spreading e Anti-Entropy.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35462" y="423374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44297" y="457831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670804" y="4400788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670804" y="4746665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Plane e Flussi Chiave (Bootstrap, Lookup, Failure Detection).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835462" y="5403294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Text 15"/>
          <p:cNvSpPr/>
          <p:nvPr/>
        </p:nvSpPr>
        <p:spPr>
          <a:xfrm>
            <a:off x="1044297" y="574786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670804" y="5570339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Test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70804" y="5916216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Sperimentazione e Ambiente Docker-Compose.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35462" y="6572845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44297" y="6917412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670804" y="6739890"/>
            <a:ext cx="2263854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Criticità e Sviluppi Futuri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70804" y="7085767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Trade-off, Rischi di Sicurezza e sviluppi.</a:t>
            </a:r>
            <a:endParaRPr lang="en-US" sz="13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0B0B01-4560-A728-B46A-1A11DE155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604" y="846922"/>
            <a:ext cx="11600736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Introduzione: Il Trade-off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32604" y="1813828"/>
            <a:ext cx="1302615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scoperta dei servizi in un sistema distribuito richiede un equilibrio delicato tra efficienza e resilienza.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32604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3"/>
          <p:cNvSpPr/>
          <p:nvPr/>
        </p:nvSpPr>
        <p:spPr>
          <a:xfrm>
            <a:off x="802124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72170" y="3825449"/>
            <a:ext cx="256615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Centralizzati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72170" y="4276100"/>
            <a:ext cx="360926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Coerenza semplificata, ma introducono un Single Point Of Failure (SPOF) e colli di bottiglia.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472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52167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5586770" y="3825449"/>
            <a:ext cx="25615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Flooding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586770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deterministica e bassa latenza. Il traffico di rete cresce in modo esplosivo con la dimensione della rete.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618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96313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001369" y="3825449"/>
            <a:ext cx="34019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Protocolli Epidemici (Gossip)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001369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Accettano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probabilistica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 cambio di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costo per nodo quasi costante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(fanout fisso) e maggiore resilienza a perdita/churn.</a:t>
            </a:r>
            <a:endParaRPr lang="en-US" sz="17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57C8B8-0DF1-075C-CBF3-F9CC15BB7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6289"/>
            <a:ext cx="6300192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Obiettivi di Progetto 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50708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progetto mira a stabilire un approccio bimodale per la gestione dei servizi distribuiti, concentrandosi su resilienza ed efficienza.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63078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Eliminare SPoF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4035862"/>
            <a:ext cx="634281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Rimuovere ogni Single Point of Failure (SPoF) intrinseco ai registry centralizzati, garantendo una maggiore continuità operativa.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89201" y="362762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Costante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9740" y="4009044"/>
            <a:ext cx="63429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Assicurare che l'overhead per nodo rimanga costante, deduplicazione e regole di arresto mantengono il traffico sotto controllo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37724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Robustezza a Guasti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37724" y="6754058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Offrire una solida tolleranza ai guasti e gestire il churn (l'entrata e l'uscita dinamica dei nodi) con minima interruzione dei servizi.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49741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Latenza e Costo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9741" y="6754058"/>
            <a:ext cx="63429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Trovare un equilibrio ottimale tra bassa latenza nella scoperta dei servizi e un costo di rete controllato.</a:t>
            </a:r>
            <a:endParaRPr lang="en-US" sz="165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2B27A38A-F130-625C-CFFC-1D7A415A4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4</a:t>
            </a:fld>
            <a:endParaRPr lang="it-IT"/>
          </a:p>
        </p:txBody>
      </p:sp>
      <p:pic>
        <p:nvPicPr>
          <p:cNvPr id="19" name="Elemento grafico 18" descr="Segnale di divieto contorno">
            <a:extLst>
              <a:ext uri="{FF2B5EF4-FFF2-40B4-BE49-F238E27FC236}">
                <a16:creationId xmlns:a16="http://schemas.microsoft.com/office/drawing/2014/main" id="{40A05C8C-FEC8-4BB6-7D32-16D2B374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845345"/>
            <a:ext cx="717476" cy="717476"/>
          </a:xfrm>
          <a:prstGeom prst="rect">
            <a:avLst/>
          </a:prstGeom>
        </p:spPr>
      </p:pic>
      <p:pic>
        <p:nvPicPr>
          <p:cNvPr id="21" name="Elemento grafico 20" descr="Denaro con riempimento a tinta unita">
            <a:extLst>
              <a:ext uri="{FF2B5EF4-FFF2-40B4-BE49-F238E27FC236}">
                <a16:creationId xmlns:a16="http://schemas.microsoft.com/office/drawing/2014/main" id="{11BA7CB0-0329-7FB2-2DDA-0FB5A9FD7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740" y="5553834"/>
            <a:ext cx="689134" cy="689134"/>
          </a:xfrm>
          <a:prstGeom prst="rect">
            <a:avLst/>
          </a:prstGeom>
        </p:spPr>
      </p:pic>
      <p:pic>
        <p:nvPicPr>
          <p:cNvPr id="23" name="Elemento grafico 22" descr="Braccio muscoloso contorno">
            <a:extLst>
              <a:ext uri="{FF2B5EF4-FFF2-40B4-BE49-F238E27FC236}">
                <a16:creationId xmlns:a16="http://schemas.microsoft.com/office/drawing/2014/main" id="{37248600-2E7D-B807-7B50-87C684FC4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465" y="5567243"/>
            <a:ext cx="689134" cy="689134"/>
          </a:xfrm>
          <a:prstGeom prst="rect">
            <a:avLst/>
          </a:prstGeom>
        </p:spPr>
      </p:pic>
      <p:pic>
        <p:nvPicPr>
          <p:cNvPr id="25" name="Elemento grafico 24" descr="Piano di sopra contorno">
            <a:extLst>
              <a:ext uri="{FF2B5EF4-FFF2-40B4-BE49-F238E27FC236}">
                <a16:creationId xmlns:a16="http://schemas.microsoft.com/office/drawing/2014/main" id="{50E4D9B4-76CA-ADB1-32EE-606AB0F3F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741" y="2968464"/>
            <a:ext cx="689135" cy="689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">
            <a:extLst>
              <a:ext uri="{FF2B5EF4-FFF2-40B4-BE49-F238E27FC236}">
                <a16:creationId xmlns:a16="http://schemas.microsoft.com/office/drawing/2014/main" id="{C77E905F-3191-B0CA-30E2-C0647DA7690E}"/>
              </a:ext>
            </a:extLst>
          </p:cNvPr>
          <p:cNvSpPr/>
          <p:nvPr/>
        </p:nvSpPr>
        <p:spPr>
          <a:xfrm>
            <a:off x="7530338" y="3376612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837724" y="687943"/>
            <a:ext cx="1035891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Fondamenti: Gossip e Rumor Spreading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11536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 protocolli epidemici sono maggiormente usati per la diffusione di stato nei sistemi distribuiti.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94470" y="3369111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653388" y="2768441"/>
            <a:ext cx="682228" cy="682228"/>
          </a:xfrm>
          <a:prstGeom prst="roundRect">
            <a:avLst>
              <a:gd name="adj" fmla="val 13401804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52146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Epidemic Gossiping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72753" y="4334953"/>
            <a:ext cx="5730002" cy="1165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Scambio periodico di piccoli frammenti di stato time driven con k vicini scelti casualmente (k=log(n)). Varianti usate Push, e Push-Pull.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2753" y="5419129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2753" y="5745175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600236" y="2997518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10359152" y="2686883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820" y="2857381"/>
            <a:ext cx="272891" cy="3411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858125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Rumor Mongering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7858125" y="4225290"/>
            <a:ext cx="568428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Diffusione probabilistica e limitata di eventi "caldi" (es. Lookup e faildetection).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58125" y="5157668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(hop massimi): Profondità limitata.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858125" y="5601057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Fanout (B)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Numero di vicini contattati ad ogni hop.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858125" y="6044446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Forward (F)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Limite ai reinvii per rumor ID (dedup).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837724" y="717768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Rumor Mongering taglia la ridondanza rispetto al flooding mantenendo alta la probabilità di raggiungere il target.</a:t>
            </a:r>
            <a:endParaRPr lang="en-US" sz="17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505D9927-46D0-ADD7-BCA2-5E84B8096A34}"/>
              </a:ext>
            </a:extLst>
          </p:cNvPr>
          <p:cNvSpPr/>
          <p:nvPr/>
        </p:nvSpPr>
        <p:spPr>
          <a:xfrm>
            <a:off x="898236" y="2984813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30" y="2889885"/>
            <a:ext cx="306943" cy="38373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E7A785-A6FE-1FC7-7D29-8919FBD5B400}"/>
              </a:ext>
            </a:extLst>
          </p:cNvPr>
          <p:cNvSpPr txBox="1"/>
          <p:nvPr/>
        </p:nvSpPr>
        <p:spPr>
          <a:xfrm>
            <a:off x="1072752" y="5521523"/>
            <a:ext cx="53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Costo per nodo dipende da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Anti-entropy (on demand e periodico) per riallineare</a:t>
            </a:r>
            <a:r>
              <a:rPr lang="it-IT" dirty="0"/>
              <a:t> 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56C2133C-CE8B-77BB-560F-D6F9A0B8C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7348657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Progetto: Componenti e Flussi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30818" y="1473875"/>
            <a:ext cx="12968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Adottiamo un control plane bimodale con un registry minimo e diffusione epidemica di membership e servizi.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33" y="1912381"/>
            <a:ext cx="8761333" cy="42825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389" y="2933210"/>
            <a:ext cx="317726" cy="317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19085" y="2813140"/>
            <a:ext cx="1922243" cy="24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Bootstrap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384" y="3568662"/>
            <a:ext cx="317726" cy="317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9074" y="2813140"/>
            <a:ext cx="2142415" cy="334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50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101" y="4903112"/>
            <a:ext cx="317726" cy="3177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68110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249" y="4303971"/>
            <a:ext cx="317726" cy="3177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505146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Gestione Fallimenti</a:t>
            </a:r>
            <a:endParaRPr lang="en-US" sz="1250" dirty="0"/>
          </a:p>
        </p:txBody>
      </p:sp>
      <p:sp>
        <p:nvSpPr>
          <p:cNvPr id="13" name="Shape 6"/>
          <p:cNvSpPr/>
          <p:nvPr/>
        </p:nvSpPr>
        <p:spPr>
          <a:xfrm>
            <a:off x="830818" y="6396157"/>
            <a:ext cx="12968764" cy="1223129"/>
          </a:xfrm>
          <a:prstGeom prst="roundRect">
            <a:avLst>
              <a:gd name="adj" fmla="val 5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7"/>
          <p:cNvSpPr/>
          <p:nvPr/>
        </p:nvSpPr>
        <p:spPr>
          <a:xfrm>
            <a:off x="838438" y="6403777"/>
            <a:ext cx="4317802" cy="1207889"/>
          </a:xfrm>
          <a:prstGeom prst="roundRect">
            <a:avLst>
              <a:gd name="adj" fmla="val 5778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8"/>
          <p:cNvSpPr/>
          <p:nvPr/>
        </p:nvSpPr>
        <p:spPr>
          <a:xfrm>
            <a:off x="1004530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Minimal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04530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Usato solo per il </a:t>
            </a:r>
            <a:r>
              <a:rPr lang="en-US" sz="13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</a:t>
            </a: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iniziale (seed provider), fuori dal data path del lookup (evita SPoF).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5156240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1"/>
          <p:cNvSpPr/>
          <p:nvPr/>
        </p:nvSpPr>
        <p:spPr>
          <a:xfrm>
            <a:off x="5156240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2"/>
          <p:cNvSpPr/>
          <p:nvPr/>
        </p:nvSpPr>
        <p:spPr>
          <a:xfrm>
            <a:off x="5322332" y="6569869"/>
            <a:ext cx="196203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(Light/Full)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5310902" y="6847914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 per liveness; Full per snapshot dei servizi locali e vista peer (innescato da cambio di servizio). Inviati a k=log(n)</a:t>
            </a:r>
            <a:endParaRPr lang="en-US" sz="1300" dirty="0"/>
          </a:p>
        </p:txBody>
      </p:sp>
      <p:sp>
        <p:nvSpPr>
          <p:cNvPr id="21" name="Shape 14"/>
          <p:cNvSpPr/>
          <p:nvPr/>
        </p:nvSpPr>
        <p:spPr>
          <a:xfrm>
            <a:off x="9474041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5"/>
          <p:cNvSpPr/>
          <p:nvPr/>
        </p:nvSpPr>
        <p:spPr>
          <a:xfrm>
            <a:off x="9474041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6"/>
          <p:cNvSpPr/>
          <p:nvPr/>
        </p:nvSpPr>
        <p:spPr>
          <a:xfrm>
            <a:off x="9640133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Quorum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9640133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Quorum dinamico per promuovere nodo Suspect a Dead. Viene applicata una tombstone</a:t>
            </a:r>
            <a:endParaRPr lang="en-US" sz="1300" dirty="0"/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D92D6C45-1924-12B7-BBF0-3E83CF6DD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463" y="861806"/>
            <a:ext cx="6830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Bootstrap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92390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seed-only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92390" y="4471868"/>
            <a:ext cx="3799076" cy="1648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registry restituisce un solo peer di bootstrap e poi sparisce dal percorso operativo. Un nodo può bootstrappare direttamente da un peer noto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997376" y="3881958"/>
            <a:ext cx="2965760" cy="34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Retry &amp; fallback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997376" y="4447862"/>
            <a:ext cx="3614624" cy="222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Fino a 10 tentativi con 1s di attesa per ottenere almeno un seed.  Se la lista è vuota parte isolato. </a:t>
            </a:r>
            <a:endParaRPr lang="en-US" sz="1850" dirty="0"/>
          </a:p>
        </p:txBody>
      </p:sp>
      <p:pic>
        <p:nvPicPr>
          <p:cNvPr id="15" name="Elemento grafico 14" descr="Inventario di ricerca con riempimento a tinta unita">
            <a:extLst>
              <a:ext uri="{FF2B5EF4-FFF2-40B4-BE49-F238E27FC236}">
                <a16:creationId xmlns:a16="http://schemas.microsoft.com/office/drawing/2014/main" id="{E48FC3F3-8406-A620-407A-00647CE7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124" y="276308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terrompi con riempimento a tinta unita">
            <a:extLst>
              <a:ext uri="{FF2B5EF4-FFF2-40B4-BE49-F238E27FC236}">
                <a16:creationId xmlns:a16="http://schemas.microsoft.com/office/drawing/2014/main" id="{B1BED488-B22F-8F44-76B6-31C34C21D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618" y="2763083"/>
            <a:ext cx="802460" cy="80246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4F9ADD57-0EDC-39A0-1DB7-F113714A2CD2}"/>
              </a:ext>
            </a:extLst>
          </p:cNvPr>
          <p:cNvSpPr/>
          <p:nvPr/>
        </p:nvSpPr>
        <p:spPr>
          <a:xfrm>
            <a:off x="10555569" y="39323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Inizio gossip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0F0937-DEF9-4856-3655-33B47EA3DCF9}"/>
              </a:ext>
            </a:extLst>
          </p:cNvPr>
          <p:cNvSpPr/>
          <p:nvPr/>
        </p:nvSpPr>
        <p:spPr>
          <a:xfrm>
            <a:off x="10555569" y="4498232"/>
            <a:ext cx="3799076" cy="190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Dopo il primo seed tutto avviene via gossip. Il registry non essendo nel data path, non si occupa della gestione dei servizi e guasti -&gt; niente SPOF.</a:t>
            </a:r>
            <a:endParaRPr lang="en-US" sz="1850" dirty="0"/>
          </a:p>
        </p:txBody>
      </p:sp>
      <p:pic>
        <p:nvPicPr>
          <p:cNvPr id="25" name="Elemento grafico 24" descr="Rete contorno">
            <a:extLst>
              <a:ext uri="{FF2B5EF4-FFF2-40B4-BE49-F238E27FC236}">
                <a16:creationId xmlns:a16="http://schemas.microsoft.com/office/drawing/2014/main" id="{9F6A22BF-88BB-BF44-270D-48313D095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876" y="2651143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4EB1999-5ACE-ED28-1D0D-29A1D32F2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9851-0D90-5054-B2D5-4FE18F5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9584F-1568-6E5A-9C02-70C072456961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Gossip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4DDAB0-C0EA-A160-7094-54611DF690FE}"/>
              </a:ext>
            </a:extLst>
          </p:cNvPr>
          <p:cNvSpPr/>
          <p:nvPr/>
        </p:nvSpPr>
        <p:spPr>
          <a:xfrm>
            <a:off x="837724" y="393045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light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4AAF4D8-BA55-1880-0300-6DA26552D4B8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sono scambi periodici verso un gruppo di vicini k=log(n). Trasportano solo ID e metadati e servono a mantenere la liveness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FD0AC68-5647-0624-D462-4FD4ECC8D4F4}"/>
              </a:ext>
            </a:extLst>
          </p:cNvPr>
          <p:cNvSpPr/>
          <p:nvPr/>
        </p:nvSpPr>
        <p:spPr>
          <a:xfrm>
            <a:off x="4956572" y="3903642"/>
            <a:ext cx="278280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Full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A94342E-1369-F5A7-C207-4A42056D1DCE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Full sono più rari dei light essendo più pesanti. Portano una snapshot dei servizi, della peer-view e dei metadati. L’invio è forzato quando si aggiunge o rimuove un servizio o in richiesta al repair (on demand o periodica).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BB1726A-1FFE-4E02-4E7D-7A3AEFC4B215}"/>
              </a:ext>
            </a:extLst>
          </p:cNvPr>
          <p:cNvSpPr/>
          <p:nvPr/>
        </p:nvSpPr>
        <p:spPr>
          <a:xfrm>
            <a:off x="9931809" y="3910693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 Periodica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6A0190A-5439-F03A-44F1-C7AD4891A9F7}"/>
              </a:ext>
            </a:extLst>
          </p:cNvPr>
          <p:cNvSpPr/>
          <p:nvPr/>
        </p:nvSpPr>
        <p:spPr>
          <a:xfrm>
            <a:off x="9758244" y="4529682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intervalli regolari si attiva il repair. Si sceglie un target di nodi e si avvia uno scambio push-pull per riconciliare le versioni. Accelera la convergenza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D35BB75C-06D7-975D-2956-8409B8D0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Scatola contorno">
            <a:extLst>
              <a:ext uri="{FF2B5EF4-FFF2-40B4-BE49-F238E27FC236}">
                <a16:creationId xmlns:a16="http://schemas.microsoft.com/office/drawing/2014/main" id="{C9A6602B-D4B3-387F-9773-8A472DF55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23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Freccia circolare con riempimento a tinta unita">
            <a:extLst>
              <a:ext uri="{FF2B5EF4-FFF2-40B4-BE49-F238E27FC236}">
                <a16:creationId xmlns:a16="http://schemas.microsoft.com/office/drawing/2014/main" id="{C9F2649B-3FB4-4ACF-4D03-3622FC941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2987" y="288547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BBB16D-9C08-24B6-CA1B-3470D43C0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55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CDDE-7321-D1D9-BEA0-AA647FC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3C3171-BCD2-BD80-E413-4A296D261910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Lookup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024F7C-54C8-D7BB-1C09-9CDB8DB444E5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175EC5-722A-156F-43BD-BE2B887E52D4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CBE3D7-BAC1-EA1D-04A3-421FB12221E9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client emette un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Rumor di Lookup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(ID univoco, TTL, B, F). I nodi rispondono se conoscono un provider vivo e inoltrano il rumor a B vicini e riducendo il TTL. Ogni nodo fa dedup per reqId (fino a F)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0E23567-1574-3AD4-C810-70F7C8D17E70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Coerenza e Robustezza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5FCC0DC-508C-6D8B-9517-6A83CD3E8F4C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risponde solo se il provider è alive. In caso di miss si attiva una negative cache per evitare tempeste di rumor. 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78712FB-862A-0759-C5F9-5C46CBF46C41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5F093C-35A5-FB54-B159-E6C8EBBFE3B4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TTL, B, F regolano il compromesso latenza e traffico. Aumentare TTL aumenta la copertura ma aumenta traffico. Aumentare B (fanout) diffusione piu rapida ma costo piu alto. Aumentare F aumenta resilienza ma più duplicati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BAA80F18-FD26-9C58-7914-2F58FBA30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Database contorno">
            <a:extLst>
              <a:ext uri="{FF2B5EF4-FFF2-40B4-BE49-F238E27FC236}">
                <a16:creationId xmlns:a16="http://schemas.microsoft.com/office/drawing/2014/main" id="{7EEE7E1D-5B83-AC66-5866-0AD7E529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800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Chiave inglese contorno">
            <a:extLst>
              <a:ext uri="{FF2B5EF4-FFF2-40B4-BE49-F238E27FC236}">
                <a16:creationId xmlns:a16="http://schemas.microsoft.com/office/drawing/2014/main" id="{03BAD211-31FD-1188-D5E1-F75ECD513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006" y="2763083"/>
            <a:ext cx="914400" cy="914400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FEF13D7D-1A33-46C5-7B24-9565C1DF7CA0}"/>
              </a:ext>
            </a:extLst>
          </p:cNvPr>
          <p:cNvSpPr/>
          <p:nvPr/>
        </p:nvSpPr>
        <p:spPr>
          <a:xfrm>
            <a:off x="9772471" y="39035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Tuning e comportamento</a:t>
            </a:r>
            <a:endParaRPr lang="en-US" sz="26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57EFDC-2CCD-9C9D-C21E-CF8B6B86D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71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C29A6FB348A744A6557EEA303FAB08" ma:contentTypeVersion="13" ma:contentTypeDescription="Creare un nuovo documento." ma:contentTypeScope="" ma:versionID="a5b8d8809751b7605ab20e5b3b06964d">
  <xsd:schema xmlns:xsd="http://www.w3.org/2001/XMLSchema" xmlns:xs="http://www.w3.org/2001/XMLSchema" xmlns:p="http://schemas.microsoft.com/office/2006/metadata/properties" xmlns:ns3="5ce9a441-5b38-4571-9612-de6990d4d972" xmlns:ns4="e47d5459-f6a0-4d9a-95cc-338921e7c8ff" targetNamespace="http://schemas.microsoft.com/office/2006/metadata/properties" ma:root="true" ma:fieldsID="d043e65fe068a0026551f015fae61144" ns3:_="" ns4:_="">
    <xsd:import namespace="5ce9a441-5b38-4571-9612-de6990d4d972"/>
    <xsd:import namespace="e47d5459-f6a0-4d9a-95cc-338921e7c8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DateTake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9a441-5b38-4571-9612-de6990d4d9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d5459-f6a0-4d9a-95cc-338921e7c8ff" elementFormDefault="qualified">
    <xsd:import namespace="http://schemas.microsoft.com/office/2006/documentManagement/types"/>
    <xsd:import namespace="http://schemas.microsoft.com/office/infopath/2007/PartnerControls"/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e9a441-5b38-4571-9612-de6990d4d972" xsi:nil="true"/>
  </documentManagement>
</p:properties>
</file>

<file path=customXml/itemProps1.xml><?xml version="1.0" encoding="utf-8"?>
<ds:datastoreItem xmlns:ds="http://schemas.openxmlformats.org/officeDocument/2006/customXml" ds:itemID="{2C11FB95-DCAC-442C-8E12-6CFE6E55C5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B0BF9A-2E35-4D68-9C1D-E1C37C74B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9a441-5b38-4571-9612-de6990d4d972"/>
    <ds:schemaRef ds:uri="e47d5459-f6a0-4d9a-95cc-338921e7c8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4B3FCE-1780-4B9B-B48E-A12F2C0D7E7E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47d5459-f6a0-4d9a-95cc-338921e7c8ff"/>
    <ds:schemaRef ds:uri="5ce9a441-5b38-4571-9612-de6990d4d97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1546</Words>
  <Application>Microsoft Office PowerPoint</Application>
  <PresentationFormat>Personalizzato</PresentationFormat>
  <Paragraphs>191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Funnel Sans</vt:lpstr>
      <vt:lpstr>Consolas</vt:lpstr>
      <vt:lpstr>Funnel Display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Leonardo Polidori</dc:creator>
  <cp:lastModifiedBy>leonardo polidori</cp:lastModifiedBy>
  <cp:revision>9</cp:revision>
  <dcterms:created xsi:type="dcterms:W3CDTF">2025-10-07T18:03:02Z</dcterms:created>
  <dcterms:modified xsi:type="dcterms:W3CDTF">2025-10-22T16:04:24Z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0x010100A9C29A6FB348A744A6557EEA303FAB08</vt:lpwstr>
  </property>
</Properties>
</file>